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72" r:id="rId4"/>
    <p:sldId id="280" r:id="rId5"/>
    <p:sldId id="281" r:id="rId6"/>
    <p:sldId id="28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295A4-C659-7443-A78A-23769A23EC3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8E23C-AD0B-8E42-9FC5-863EE28A1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8E23C-AD0B-8E42-9FC5-863EE28A1D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3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883A-2D4F-9243-884C-F74B1BF04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3D04-8A67-E341-9E9F-6B8EB81FD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FDACF-D205-7247-947E-D41E8D19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FF80-FEC4-2246-B030-58F640D8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81DE5-6450-8142-9587-515663C3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EE5F-68C1-EB49-A961-04E64E32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51763-366E-8F43-8707-C99172EE6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B190-E8B5-AB40-9AE6-87E87C27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ACBC-AECB-0A47-B462-31BF0454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27AAB-623F-D840-91C0-69B3605B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AD3DA-7C91-2F43-8BD3-341E4F629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DCDB9-B5FC-A745-82AD-096FBA965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D8AB-FDFC-DB4D-986D-59114217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E48-A822-DE40-AA4A-4378FC56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66CD8-3311-E044-A3A5-4876D79E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5D16-8E6B-8A48-BD94-92829465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245F-19B0-EB4D-9AD4-85869A53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8AF88-8600-DE4D-8ED0-36F55832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1E187-1E8B-654E-AE24-ED70F83C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76469-F24F-EB49-A73F-F73F253E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8BFF-802F-6A47-9441-389AB76D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84334-9B0C-A044-87BC-C3E8009B6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E540-EB6E-E346-84A7-6DD98651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ED6AC-C086-D340-887A-AC49C195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A79C-17C8-014A-BB62-F4EC36E4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4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B3C4-F23F-0A49-A5B3-C5428126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B1E9-6DEC-C941-A1FA-4C043AD5F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D31E2-7B8B-5648-A154-4622FDF4B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5C006-8E4E-6743-9EA4-F656D07D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09E3B-A029-4A4C-BF75-D57379E5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73BA-9A7F-F247-84DE-6B794B49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BD6-4EEE-7243-970C-BD70ED4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A0950-AED1-F548-9523-3AE87CE00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8E90C-47DD-E24A-897C-A1D96029A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DFCAC-AD6D-B649-9B18-9CBEDA06A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49FDF-119E-C54F-BC21-5CBA39810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73C3-CB82-A34B-B23C-E2DF3288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F78AA-FB43-FB40-80CD-F4694A08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E8768-C846-624A-B4A5-E9477FE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E716-3627-9F4D-985B-DF20D3BF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01340-7216-A44C-AA49-382FAEFD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8E8F5-7B4A-CF49-9027-F7D5E190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BB411-B009-0347-8CBF-60DED124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4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092D2-1BF6-F44D-9DD0-05BB40CC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9DDDB-028F-BA4A-A853-536910F8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9979-9052-C441-A654-4B3BA037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3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D4F6-3757-7744-B7C6-042A0BC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92DFA-6DE5-064F-B89F-C5F54FD15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5F23D-1440-B64A-B786-67716126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C190-3819-9646-A537-CE238530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C0B7D-B295-864B-9896-3FB305AC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7CFD-71C9-4141-BFC7-493AD8BF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9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03EC-F344-9342-9BF8-1F15221E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D4DBC0-39D4-8246-81F0-776B117A4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B4884-EEDC-3345-9389-0C580EFDA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C468-B790-C84B-9C8C-8A880AB6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C926-6E5A-7742-B73A-82D0B48A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7B126-2393-8A46-8C95-310EE12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9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04171-B6F2-B74B-827B-0AC16E3A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D17C-C909-5E47-81A0-0BD2CB7B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AC1D2-1776-7044-AFFC-E7BDC2B58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B224A-B08B-5740-BBB3-4ACAA8F355D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F0E68-5A74-FF4A-890F-3E4EFEAFF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D934-C369-084E-AD68-504AF5FC3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73A96-2940-7B4E-A518-DC4FD624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4.emf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emf"/><Relationship Id="rId7" Type="http://schemas.openxmlformats.org/officeDocument/2006/relationships/image" Target="../media/image9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emf"/><Relationship Id="rId7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4576-37F7-5E4F-9B9A-C99C7F024A64}"/>
              </a:ext>
            </a:extLst>
          </p:cNvPr>
          <p:cNvSpPr txBox="1">
            <a:spLocks/>
          </p:cNvSpPr>
          <p:nvPr/>
        </p:nvSpPr>
        <p:spPr>
          <a:xfrm>
            <a:off x="2270235" y="1344663"/>
            <a:ext cx="9921765" cy="1560313"/>
          </a:xfrm>
          <a:prstGeom prst="rect">
            <a:avLst/>
          </a:prstGeom>
        </p:spPr>
        <p:txBody>
          <a:bodyPr lIns="99551" tIns="49775" rIns="99551" bIns="49775"/>
          <a:lstStyle/>
          <a:p>
            <a:pPr lvl="0" algn="ctr">
              <a:spcBef>
                <a:spcPct val="0"/>
              </a:spcBef>
              <a:defRPr/>
            </a:pPr>
            <a:r>
              <a:rPr lang="en-AU" sz="4400" b="1" spc="-150" dirty="0">
                <a:solidFill>
                  <a:srgbClr val="0070C0"/>
                </a:solidFill>
                <a:latin typeface="+mj-lt"/>
                <a:ea typeface="+mj-ea"/>
                <a:cs typeface="Arial"/>
              </a:rPr>
              <a:t>Research Design &amp; Statistics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AU" sz="3200" b="1" i="1" spc="-150" dirty="0">
                <a:solidFill>
                  <a:srgbClr val="0070C0"/>
                </a:solidFill>
                <a:latin typeface="+mj-lt"/>
                <a:ea typeface="+mj-ea"/>
                <a:cs typeface="Arial"/>
              </a:rPr>
              <a:t>Randomisation &amp; (Generalised) Linear Models</a:t>
            </a:r>
          </a:p>
        </p:txBody>
      </p:sp>
      <p:sp>
        <p:nvSpPr>
          <p:cNvPr id="3" name="ZoneTexte 74">
            <a:extLst>
              <a:ext uri="{FF2B5EF4-FFF2-40B4-BE49-F238E27FC236}">
                <a16:creationId xmlns:a16="http://schemas.microsoft.com/office/drawing/2014/main" id="{753FFB90-F214-EA40-8B3C-9AD062A02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162" y="3033108"/>
            <a:ext cx="9397238" cy="116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u="sng" dirty="0" err="1">
                <a:solidFill>
                  <a:schemeClr val="accent5"/>
                </a:solidFill>
                <a:latin typeface="Calibri" panose="020F0502020204030204" pitchFamily="34" charset="0"/>
              </a:rPr>
              <a:t>Dr</a:t>
            </a:r>
            <a:r>
              <a:rPr lang="en-US" altLang="en-US" sz="1800" b="1" u="sng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00" b="1" u="sng" dirty="0" err="1">
                <a:solidFill>
                  <a:schemeClr val="accent5"/>
                </a:solidFill>
                <a:latin typeface="Calibri" panose="020F0502020204030204" pitchFamily="34" charset="0"/>
              </a:rPr>
              <a:t>Frédérik</a:t>
            </a:r>
            <a:r>
              <a:rPr lang="en-US" altLang="en-US" sz="1800" b="1" u="sng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00" b="1" u="sng" dirty="0" err="1">
                <a:solidFill>
                  <a:schemeClr val="accent5"/>
                </a:solidFill>
                <a:latin typeface="Calibri" panose="020F0502020204030204" pitchFamily="34" charset="0"/>
              </a:rPr>
              <a:t>Saltré</a:t>
            </a:r>
            <a:r>
              <a:rPr lang="en-US" altLang="en-US" sz="1800" b="1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accent5"/>
                </a:solidFill>
                <a:latin typeface="Calibri" panose="020F0502020204030204" pitchFamily="34" charset="0"/>
              </a:rPr>
              <a:t>Global Ecology, Biological Science (213)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err="1">
                <a:solidFill>
                  <a:schemeClr val="accent5"/>
                </a:solidFill>
                <a:latin typeface="Calibri" panose="020F0502020204030204" pitchFamily="34" charset="0"/>
              </a:rPr>
              <a:t>frederik.saltre@flinders.edu.au</a:t>
            </a:r>
            <a:r>
              <a:rPr lang="en-US" altLang="en-US" sz="1400" dirty="0">
                <a:solidFill>
                  <a:schemeClr val="accent5"/>
                </a:solidFill>
                <a:latin typeface="Calibri" panose="020F0502020204030204" pitchFamily="34" charset="0"/>
              </a:rPr>
              <a:t>        @</a:t>
            </a:r>
            <a:r>
              <a:rPr lang="en-US" altLang="en-US" sz="1400" dirty="0" err="1">
                <a:solidFill>
                  <a:schemeClr val="accent5"/>
                </a:solidFill>
                <a:latin typeface="Calibri" panose="020F0502020204030204" pitchFamily="34" charset="0"/>
              </a:rPr>
              <a:t>FredSaltre</a:t>
            </a:r>
            <a:endParaRPr lang="en-US" altLang="en-US" sz="1400" dirty="0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10" descr="\\UOFA\USERS$\users1\a1655111\Desktop\images.png">
            <a:extLst>
              <a:ext uri="{FF2B5EF4-FFF2-40B4-BE49-F238E27FC236}">
                <a16:creationId xmlns:a16="http://schemas.microsoft.com/office/drawing/2014/main" id="{0648C1F3-6959-EC49-8CE2-D5704CBB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69" y="3994998"/>
            <a:ext cx="17938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BF584-E75C-DF4A-B471-E590E250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835" y="3144734"/>
            <a:ext cx="1030072" cy="1012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2D521-3338-E740-B0DA-63B6E2117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39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  <a:latin typeface="+mn-lt"/>
              </a:rPr>
              <a:t>Research design &amp; statistics in R</a:t>
            </a:r>
            <a:endParaRPr lang="en-US" altLang="en-US" sz="1400" i="1" u="sng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20118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data analyses: </a:t>
            </a:r>
            <a:r>
              <a:rPr lang="en-US" alt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randomisation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5F549-BCC3-AB4B-BA3D-E175B4147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367" y="481783"/>
            <a:ext cx="3022600" cy="2692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96C5E8-BDE8-6E44-9E97-7597FABACDA3}"/>
              </a:ext>
            </a:extLst>
          </p:cNvPr>
          <p:cNvSpPr/>
          <p:nvPr/>
        </p:nvSpPr>
        <p:spPr>
          <a:xfrm>
            <a:off x="5554566" y="763527"/>
            <a:ext cx="5557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How to find way through the diversity of tests available?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BDD10F-FCF9-754E-BB02-0AD097739E0D}"/>
              </a:ext>
            </a:extLst>
          </p:cNvPr>
          <p:cNvSpPr/>
          <p:nvPr/>
        </p:nvSpPr>
        <p:spPr>
          <a:xfrm>
            <a:off x="5366534" y="1229937"/>
            <a:ext cx="593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many hypotheses regarded as alternatives to null (randomness)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2DB1B6-83C3-DA4D-A1FC-2EF0D3C28A08}"/>
              </a:ext>
            </a:extLst>
          </p:cNvPr>
          <p:cNvGrpSpPr/>
          <p:nvPr/>
        </p:nvGrpSpPr>
        <p:grpSpPr>
          <a:xfrm>
            <a:off x="4599311" y="1886269"/>
            <a:ext cx="6956457" cy="2868272"/>
            <a:chOff x="4599311" y="1886269"/>
            <a:chExt cx="6956457" cy="2868272"/>
          </a:xfrm>
        </p:grpSpPr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C6F70C2-D0FE-F74A-A5B6-591685308617}"/>
                </a:ext>
              </a:extLst>
            </p:cNvPr>
            <p:cNvSpPr/>
            <p:nvPr/>
          </p:nvSpPr>
          <p:spPr>
            <a:xfrm>
              <a:off x="8119316" y="1886269"/>
              <a:ext cx="428240" cy="787845"/>
            </a:xfrm>
            <a:prstGeom prst="downArrow">
              <a:avLst>
                <a:gd name="adj1" fmla="val 39584"/>
                <a:gd name="adj2" fmla="val 8905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7010F1-2BC2-7049-8A20-B3E5AD213908}"/>
                </a:ext>
              </a:extLst>
            </p:cNvPr>
            <p:cNvGrpSpPr/>
            <p:nvPr/>
          </p:nvGrpSpPr>
          <p:grpSpPr>
            <a:xfrm>
              <a:off x="4599311" y="2756541"/>
              <a:ext cx="6956457" cy="1998000"/>
              <a:chOff x="4599311" y="2756541"/>
              <a:chExt cx="6956457" cy="19980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23EED0-8A61-5F44-9530-5454D11B8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9311" y="2756541"/>
                <a:ext cx="2880000" cy="1998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5838B4-2F70-2B44-A061-98F6BDB8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5943" y="2857820"/>
                <a:ext cx="2379825" cy="1836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273BDF4-0E13-574E-BF60-B844E33D0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226" t="12840" r="12644" b="19536"/>
              <a:stretch/>
            </p:blipFill>
            <p:spPr>
              <a:xfrm>
                <a:off x="7589627" y="2928425"/>
                <a:ext cx="1476000" cy="1434797"/>
              </a:xfrm>
              <a:prstGeom prst="rect">
                <a:avLst/>
              </a:prstGeom>
            </p:spPr>
          </p:pic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BE6E975-C07C-EB43-8CD1-68A3EBC06766}"/>
              </a:ext>
            </a:extLst>
          </p:cNvPr>
          <p:cNvSpPr/>
          <p:nvPr/>
        </p:nvSpPr>
        <p:spPr>
          <a:xfrm>
            <a:off x="4481117" y="4903889"/>
            <a:ext cx="7276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randomisation = way of determining whether a given pattern is due purely to chance of observations in random order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1D036-EF5C-EF47-970E-54A334ED769A}"/>
              </a:ext>
            </a:extLst>
          </p:cNvPr>
          <p:cNvSpPr/>
          <p:nvPr/>
        </p:nvSpPr>
        <p:spPr>
          <a:xfrm>
            <a:off x="4689428" y="5670228"/>
            <a:ext cx="7276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applicable to all sorts of statistics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394060-7124-394B-AB24-4F49E291D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  <a:latin typeface="+mn-lt"/>
              </a:rPr>
              <a:t>Research design &amp; statistics in R</a:t>
            </a:r>
            <a:endParaRPr lang="en-US" altLang="en-US" sz="1400" i="1" u="sng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-2184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mandible lengths of male &amp; female golden Jackals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568F6-2843-AD4E-B2E0-B5C13079A9D7}"/>
              </a:ext>
            </a:extLst>
          </p:cNvPr>
          <p:cNvSpPr/>
          <p:nvPr/>
        </p:nvSpPr>
        <p:spPr>
          <a:xfrm>
            <a:off x="2091474" y="2688642"/>
            <a:ext cx="4572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cs typeface="Arial" panose="020B0604020202020204" pitchFamily="34" charset="0"/>
              </a:rPr>
              <a:t>difference in mean length between sexes?</a:t>
            </a:r>
            <a:endParaRPr lang="en-US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9B187-347B-2D4A-B3D1-AEE487A524E3}"/>
              </a:ext>
            </a:extLst>
          </p:cNvPr>
          <p:cNvSpPr/>
          <p:nvPr/>
        </p:nvSpPr>
        <p:spPr>
          <a:xfrm>
            <a:off x="3740509" y="3789082"/>
            <a:ext cx="776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  <a:cs typeface="Arial" panose="020B0604020202020204" pitchFamily="34" charset="0"/>
              </a:rPr>
              <a:t>null hypothesis (H0) = any observed difference is due purely to chance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  <a:cs typeface="Arial" panose="020B0604020202020204" pitchFamily="34" charset="0"/>
              </a:rPr>
              <a:t>alternative hypothesis (H1) = males have higher mean </a:t>
            </a:r>
            <a:endParaRPr lang="en-US" sz="2000" dirty="0"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C46651-2310-4B4E-8F64-976D98EB0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74155"/>
              </p:ext>
            </p:extLst>
          </p:nvPr>
        </p:nvGraphicFramePr>
        <p:xfrm>
          <a:off x="1563009" y="873082"/>
          <a:ext cx="696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5">
                  <a:extLst>
                    <a:ext uri="{9D8B030D-6E8A-4147-A177-3AD203B41FA5}">
                      <a16:colId xmlns:a16="http://schemas.microsoft.com/office/drawing/2014/main" val="9116566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999067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3923647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273064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6873885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9634674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473763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42448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550918095"/>
                    </a:ext>
                  </a:extLst>
                </a:gridCol>
                <a:gridCol w="722966">
                  <a:extLst>
                    <a:ext uri="{9D8B030D-6E8A-4147-A177-3AD203B41FA5}">
                      <a16:colId xmlns:a16="http://schemas.microsoft.com/office/drawing/2014/main" val="243660569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982691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87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25283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98C6C0E-A90B-7046-898F-4DF2092E35F3}"/>
              </a:ext>
            </a:extLst>
          </p:cNvPr>
          <p:cNvSpPr/>
          <p:nvPr/>
        </p:nvSpPr>
        <p:spPr>
          <a:xfrm>
            <a:off x="1563009" y="1649776"/>
            <a:ext cx="6127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cs typeface="Arial" panose="020B0604020202020204" pitchFamily="34" charset="0"/>
              </a:rPr>
              <a:t>mandible lengths in mm for male &amp; female golden jackals (</a:t>
            </a:r>
            <a:r>
              <a:rPr lang="en-AU" sz="1200" i="1" dirty="0" err="1">
                <a:cs typeface="Arial" panose="020B0604020202020204" pitchFamily="34" charset="0"/>
              </a:rPr>
              <a:t>Canis</a:t>
            </a:r>
            <a:r>
              <a:rPr lang="en-AU" sz="1200" i="1" dirty="0">
                <a:cs typeface="Arial" panose="020B0604020202020204" pitchFamily="34" charset="0"/>
              </a:rPr>
              <a:t> aureus</a:t>
            </a:r>
            <a:r>
              <a:rPr lang="en-AU" sz="1200" dirty="0">
                <a:cs typeface="Arial" panose="020B0604020202020204" pitchFamily="34" charset="0"/>
              </a:rPr>
              <a:t>) – </a:t>
            </a:r>
            <a:r>
              <a:rPr lang="en-AU" sz="1200" dirty="0" err="1">
                <a:cs typeface="Arial" panose="020B0604020202020204" pitchFamily="34" charset="0"/>
              </a:rPr>
              <a:t>Higham</a:t>
            </a:r>
            <a:r>
              <a:rPr lang="en-AU" sz="1200" dirty="0">
                <a:cs typeface="Arial" panose="020B0604020202020204" pitchFamily="34" charset="0"/>
              </a:rPr>
              <a:t> et al (1980)</a:t>
            </a:r>
            <a:endParaRPr lang="en-US" sz="1200" dirty="0"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06EEB7-E153-434C-A5A5-E5AD6083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46" r="8107"/>
          <a:stretch/>
        </p:blipFill>
        <p:spPr>
          <a:xfrm>
            <a:off x="8512096" y="546694"/>
            <a:ext cx="3679904" cy="29160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0F8DFB9-1AF8-B647-96A2-E040C4151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899549"/>
              </p:ext>
            </p:extLst>
          </p:nvPr>
        </p:nvGraphicFramePr>
        <p:xfrm>
          <a:off x="5698026" y="4975783"/>
          <a:ext cx="29553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520">
                  <a:extLst>
                    <a:ext uri="{9D8B030D-6E8A-4147-A177-3AD203B41FA5}">
                      <a16:colId xmlns:a16="http://schemas.microsoft.com/office/drawing/2014/main" val="3986208704"/>
                    </a:ext>
                  </a:extLst>
                </a:gridCol>
                <a:gridCol w="795900">
                  <a:extLst>
                    <a:ext uri="{9D8B030D-6E8A-4147-A177-3AD203B41FA5}">
                      <a16:colId xmlns:a16="http://schemas.microsoft.com/office/drawing/2014/main" val="1805085463"/>
                    </a:ext>
                  </a:extLst>
                </a:gridCol>
                <a:gridCol w="795900">
                  <a:extLst>
                    <a:ext uri="{9D8B030D-6E8A-4147-A177-3AD203B41FA5}">
                      <a16:colId xmlns:a16="http://schemas.microsoft.com/office/drawing/2014/main" val="1811468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38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113.4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3.72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24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108.6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4862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977AE-DB33-E34D-B829-8024140A7C1D}"/>
                  </a:ext>
                </a:extLst>
              </p:cNvPr>
              <p:cNvSpPr txBox="1"/>
              <p:nvPr/>
            </p:nvSpPr>
            <p:spPr>
              <a:xfrm>
                <a:off x="7305066" y="502921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977AE-DB33-E34D-B829-8024140A7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6" y="5029210"/>
                <a:ext cx="183319" cy="276999"/>
              </a:xfrm>
              <a:prstGeom prst="rect">
                <a:avLst/>
              </a:prstGeom>
              <a:blipFill>
                <a:blip r:embed="rId6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E46454-92CD-154B-9DA6-3FF41077D5AB}"/>
                  </a:ext>
                </a:extLst>
              </p:cNvPr>
              <p:cNvSpPr txBox="1"/>
              <p:nvPr/>
            </p:nvSpPr>
            <p:spPr>
              <a:xfrm>
                <a:off x="9730339" y="5548383"/>
                <a:ext cx="1335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E46454-92CD-154B-9DA6-3FF41077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39" y="5548383"/>
                <a:ext cx="1335815" cy="276999"/>
              </a:xfrm>
              <a:prstGeom prst="rect">
                <a:avLst/>
              </a:prstGeom>
              <a:blipFill>
                <a:blip r:embed="rId7"/>
                <a:stretch>
                  <a:fillRect l="-2830" r="-9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A544466-F56E-DD4B-ADE7-6481F559A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  <a:latin typeface="+mn-lt"/>
              </a:rPr>
              <a:t>Research design &amp; statistics in R</a:t>
            </a:r>
            <a:endParaRPr lang="en-US" altLang="en-US" sz="1400" i="1" u="sng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-2184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mandible lengths of male &amp; female golden Jackals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C46651-2310-4B4E-8F64-976D98EB0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53684"/>
              </p:ext>
            </p:extLst>
          </p:nvPr>
        </p:nvGraphicFramePr>
        <p:xfrm>
          <a:off x="1563009" y="873082"/>
          <a:ext cx="696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5">
                  <a:extLst>
                    <a:ext uri="{9D8B030D-6E8A-4147-A177-3AD203B41FA5}">
                      <a16:colId xmlns:a16="http://schemas.microsoft.com/office/drawing/2014/main" val="9116566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999067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3923647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273064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6873885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9634674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473763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42448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550918095"/>
                    </a:ext>
                  </a:extLst>
                </a:gridCol>
                <a:gridCol w="722966">
                  <a:extLst>
                    <a:ext uri="{9D8B030D-6E8A-4147-A177-3AD203B41FA5}">
                      <a16:colId xmlns:a16="http://schemas.microsoft.com/office/drawing/2014/main" val="243660569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982691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87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25283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98C6C0E-A90B-7046-898F-4DF2092E35F3}"/>
              </a:ext>
            </a:extLst>
          </p:cNvPr>
          <p:cNvSpPr/>
          <p:nvPr/>
        </p:nvSpPr>
        <p:spPr>
          <a:xfrm>
            <a:off x="1563009" y="1649776"/>
            <a:ext cx="6127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cs typeface="Arial" panose="020B0604020202020204" pitchFamily="34" charset="0"/>
              </a:rPr>
              <a:t>mandible lengths in mm for male &amp; female golden jackals (</a:t>
            </a:r>
            <a:r>
              <a:rPr lang="en-AU" sz="1200" i="1" dirty="0" err="1">
                <a:cs typeface="Arial" panose="020B0604020202020204" pitchFamily="34" charset="0"/>
              </a:rPr>
              <a:t>Canis</a:t>
            </a:r>
            <a:r>
              <a:rPr lang="en-AU" sz="1200" i="1" dirty="0">
                <a:cs typeface="Arial" panose="020B0604020202020204" pitchFamily="34" charset="0"/>
              </a:rPr>
              <a:t> aureus</a:t>
            </a:r>
            <a:r>
              <a:rPr lang="en-AU" sz="1200" dirty="0">
                <a:cs typeface="Arial" panose="020B0604020202020204" pitchFamily="34" charset="0"/>
              </a:rPr>
              <a:t>) – </a:t>
            </a:r>
            <a:r>
              <a:rPr lang="en-AU" sz="1200" dirty="0" err="1">
                <a:cs typeface="Arial" panose="020B0604020202020204" pitchFamily="34" charset="0"/>
              </a:rPr>
              <a:t>Higham</a:t>
            </a:r>
            <a:r>
              <a:rPr lang="en-AU" sz="1200" dirty="0">
                <a:cs typeface="Arial" panose="020B0604020202020204" pitchFamily="34" charset="0"/>
              </a:rPr>
              <a:t> et al (1980)</a:t>
            </a:r>
            <a:endParaRPr lang="en-US" sz="1200" dirty="0"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06EEB7-E153-434C-A5A5-E5AD6083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46" r="8107"/>
          <a:stretch/>
        </p:blipFill>
        <p:spPr>
          <a:xfrm>
            <a:off x="8512096" y="546694"/>
            <a:ext cx="3679904" cy="29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E3CB6A-0DCD-2C42-95B8-9C68F8B50ABC}"/>
              </a:ext>
            </a:extLst>
          </p:cNvPr>
          <p:cNvSpPr/>
          <p:nvPr/>
        </p:nvSpPr>
        <p:spPr>
          <a:xfrm>
            <a:off x="2111555" y="2028363"/>
            <a:ext cx="6222381" cy="184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t-test is a conventional approach, but assumes:</a:t>
            </a:r>
          </a:p>
          <a:p>
            <a:endParaRPr lang="en-AU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random sampling of individuals from whole 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equal population standard deviations for males &amp; females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normal distribution for mandible length scores within groups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9BDA5E-C9D4-2C40-965F-BB1D539B4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790"/>
          <a:stretch/>
        </p:blipFill>
        <p:spPr>
          <a:xfrm>
            <a:off x="4750441" y="3848350"/>
            <a:ext cx="5330004" cy="255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CC8550-40CD-E24D-8B2C-1F4CBA814C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19" t="13196" b="11013"/>
          <a:stretch/>
        </p:blipFill>
        <p:spPr>
          <a:xfrm>
            <a:off x="4090788" y="3820594"/>
            <a:ext cx="5724186" cy="262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77C303-5928-5A4B-B6FC-E0C7863C3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  <a:latin typeface="+mn-lt"/>
              </a:rPr>
              <a:t>Research design &amp; statistics in R</a:t>
            </a:r>
            <a:endParaRPr lang="en-US" altLang="en-US" sz="1400" i="1" u="sng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-2184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mandible lengths of male &amp; female golden Jackals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C46651-2310-4B4E-8F64-976D98EB0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7261"/>
              </p:ext>
            </p:extLst>
          </p:nvPr>
        </p:nvGraphicFramePr>
        <p:xfrm>
          <a:off x="1563009" y="873082"/>
          <a:ext cx="696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5">
                  <a:extLst>
                    <a:ext uri="{9D8B030D-6E8A-4147-A177-3AD203B41FA5}">
                      <a16:colId xmlns:a16="http://schemas.microsoft.com/office/drawing/2014/main" val="9116566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999067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3923647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273064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6873885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9634674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473763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42448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550918095"/>
                    </a:ext>
                  </a:extLst>
                </a:gridCol>
                <a:gridCol w="722966">
                  <a:extLst>
                    <a:ext uri="{9D8B030D-6E8A-4147-A177-3AD203B41FA5}">
                      <a16:colId xmlns:a16="http://schemas.microsoft.com/office/drawing/2014/main" val="243660569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982691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87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25283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98C6C0E-A90B-7046-898F-4DF2092E35F3}"/>
              </a:ext>
            </a:extLst>
          </p:cNvPr>
          <p:cNvSpPr/>
          <p:nvPr/>
        </p:nvSpPr>
        <p:spPr>
          <a:xfrm>
            <a:off x="1563009" y="1649776"/>
            <a:ext cx="6127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cs typeface="Arial" panose="020B0604020202020204" pitchFamily="34" charset="0"/>
              </a:rPr>
              <a:t>mandible lengths in mm for male &amp; female golden jackals (</a:t>
            </a:r>
            <a:r>
              <a:rPr lang="en-AU" sz="1200" i="1" dirty="0" err="1">
                <a:cs typeface="Arial" panose="020B0604020202020204" pitchFamily="34" charset="0"/>
              </a:rPr>
              <a:t>Canis</a:t>
            </a:r>
            <a:r>
              <a:rPr lang="en-AU" sz="1200" i="1" dirty="0">
                <a:cs typeface="Arial" panose="020B0604020202020204" pitchFamily="34" charset="0"/>
              </a:rPr>
              <a:t> aureus</a:t>
            </a:r>
            <a:r>
              <a:rPr lang="en-AU" sz="1200" dirty="0">
                <a:cs typeface="Arial" panose="020B0604020202020204" pitchFamily="34" charset="0"/>
              </a:rPr>
              <a:t>) – </a:t>
            </a:r>
            <a:r>
              <a:rPr lang="en-AU" sz="1200" dirty="0" err="1">
                <a:cs typeface="Arial" panose="020B0604020202020204" pitchFamily="34" charset="0"/>
              </a:rPr>
              <a:t>Higham</a:t>
            </a:r>
            <a:r>
              <a:rPr lang="en-AU" sz="1200" dirty="0">
                <a:cs typeface="Arial" panose="020B0604020202020204" pitchFamily="34" charset="0"/>
              </a:rPr>
              <a:t> et al (1980)</a:t>
            </a:r>
            <a:endParaRPr lang="en-US" sz="1200" dirty="0"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06EEB7-E153-434C-A5A5-E5AD6083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46" r="8107"/>
          <a:stretch/>
        </p:blipFill>
        <p:spPr>
          <a:xfrm>
            <a:off x="8512096" y="546694"/>
            <a:ext cx="3679904" cy="2916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14B2EF-7FFF-624A-93A3-CE2F06491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032580"/>
              </p:ext>
            </p:extLst>
          </p:nvPr>
        </p:nvGraphicFramePr>
        <p:xfrm>
          <a:off x="2611999" y="4242178"/>
          <a:ext cx="696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5">
                  <a:extLst>
                    <a:ext uri="{9D8B030D-6E8A-4147-A177-3AD203B41FA5}">
                      <a16:colId xmlns:a16="http://schemas.microsoft.com/office/drawing/2014/main" val="9116566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999067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3923647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273064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6873885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9634674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473763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42448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550918095"/>
                    </a:ext>
                  </a:extLst>
                </a:gridCol>
                <a:gridCol w="722966">
                  <a:extLst>
                    <a:ext uri="{9D8B030D-6E8A-4147-A177-3AD203B41FA5}">
                      <a16:colId xmlns:a16="http://schemas.microsoft.com/office/drawing/2014/main" val="243660569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982691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87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25283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48252AA-45C3-3040-97F2-27976C68B283}"/>
              </a:ext>
            </a:extLst>
          </p:cNvPr>
          <p:cNvGrpSpPr/>
          <p:nvPr/>
        </p:nvGrpSpPr>
        <p:grpSpPr>
          <a:xfrm>
            <a:off x="2111555" y="2145898"/>
            <a:ext cx="6222381" cy="1877775"/>
            <a:chOff x="2111555" y="2145898"/>
            <a:chExt cx="6222381" cy="1877775"/>
          </a:xfrm>
        </p:grpSpPr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4881F18B-1934-5047-BD91-69BFDB6D33A9}"/>
                </a:ext>
              </a:extLst>
            </p:cNvPr>
            <p:cNvSpPr/>
            <p:nvPr/>
          </p:nvSpPr>
          <p:spPr>
            <a:xfrm>
              <a:off x="5047009" y="2145898"/>
              <a:ext cx="428240" cy="1877775"/>
            </a:xfrm>
            <a:prstGeom prst="downArrow">
              <a:avLst>
                <a:gd name="adj1" fmla="val 39584"/>
                <a:gd name="adj2" fmla="val 8905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C34A10-7999-7D41-9D72-5436C6A6C1E0}"/>
                </a:ext>
              </a:extLst>
            </p:cNvPr>
            <p:cNvSpPr/>
            <p:nvPr/>
          </p:nvSpPr>
          <p:spPr>
            <a:xfrm>
              <a:off x="2111555" y="2669692"/>
              <a:ext cx="6222381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solidFill>
                    <a:srgbClr val="0070C0"/>
                  </a:solidFill>
                  <a:cs typeface="Arial" panose="020B0604020202020204" pitchFamily="34" charset="0"/>
                </a:rPr>
                <a:t>random reallocation of 20 lengths between two groups  &amp; recalculate new difference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A1147-0684-1447-89C4-035EFC9FF53A}"/>
                  </a:ext>
                </a:extLst>
              </p:cNvPr>
              <p:cNvSpPr txBox="1"/>
              <p:nvPr/>
            </p:nvSpPr>
            <p:spPr>
              <a:xfrm>
                <a:off x="10086800" y="4474518"/>
                <a:ext cx="1335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A1147-0684-1447-89C4-035EFC9FF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800" y="4474518"/>
                <a:ext cx="1335814" cy="276999"/>
              </a:xfrm>
              <a:prstGeom prst="rect">
                <a:avLst/>
              </a:prstGeom>
              <a:blipFill>
                <a:blip r:embed="rId6"/>
                <a:stretch>
                  <a:fillRect l="-2830" r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E6E571F-BA59-B143-AFFE-7BC786ACE42E}"/>
              </a:ext>
            </a:extLst>
          </p:cNvPr>
          <p:cNvSpPr/>
          <p:nvPr/>
        </p:nvSpPr>
        <p:spPr>
          <a:xfrm>
            <a:off x="3590951" y="5700487"/>
            <a:ext cx="724803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repeat process many time to obtain random distribution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A3CF77-D3A3-CC49-8A2B-D41315E9B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CA7F4DF6-2BF5-9B4A-9127-C156D5CF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534" y="6475908"/>
            <a:ext cx="6743700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AU" sz="1400" i="1" dirty="0">
                <a:solidFill>
                  <a:schemeClr val="accent5"/>
                </a:solidFill>
                <a:latin typeface="+mn-lt"/>
              </a:rPr>
              <a:t>Research design &amp; statistics in R</a:t>
            </a:r>
            <a:endParaRPr lang="en-US" altLang="en-US" sz="1400" i="1" u="sng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4A75-533D-1143-8C3E-63894B53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" y="5686883"/>
            <a:ext cx="828000" cy="1078758"/>
          </a:xfrm>
          <a:prstGeom prst="rect">
            <a:avLst/>
          </a:prstGeom>
          <a:ln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99E0738-FEA3-D444-994A-BED5B156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021" y="6465907"/>
            <a:ext cx="9041213" cy="4571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ZoneTexte 74">
            <a:extLst>
              <a:ext uri="{FF2B5EF4-FFF2-40B4-BE49-F238E27FC236}">
                <a16:creationId xmlns:a16="http://schemas.microsoft.com/office/drawing/2014/main" id="{8932BDB7-7095-6941-93AE-3D326E641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409" y="-2184"/>
            <a:ext cx="8900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itchFamily="2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2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mandible lengths of male &amp; female golden Jackals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C46651-2310-4B4E-8F64-976D98EB0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54486"/>
              </p:ext>
            </p:extLst>
          </p:nvPr>
        </p:nvGraphicFramePr>
        <p:xfrm>
          <a:off x="1563009" y="873082"/>
          <a:ext cx="696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5">
                  <a:extLst>
                    <a:ext uri="{9D8B030D-6E8A-4147-A177-3AD203B41FA5}">
                      <a16:colId xmlns:a16="http://schemas.microsoft.com/office/drawing/2014/main" val="9116566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999067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3923647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273064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6873885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9634674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473763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42448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550918095"/>
                    </a:ext>
                  </a:extLst>
                </a:gridCol>
                <a:gridCol w="722966">
                  <a:extLst>
                    <a:ext uri="{9D8B030D-6E8A-4147-A177-3AD203B41FA5}">
                      <a16:colId xmlns:a16="http://schemas.microsoft.com/office/drawing/2014/main" val="243660569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982691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87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25283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98C6C0E-A90B-7046-898F-4DF2092E35F3}"/>
              </a:ext>
            </a:extLst>
          </p:cNvPr>
          <p:cNvSpPr/>
          <p:nvPr/>
        </p:nvSpPr>
        <p:spPr>
          <a:xfrm>
            <a:off x="1563009" y="1649776"/>
            <a:ext cx="6127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cs typeface="Arial" panose="020B0604020202020204" pitchFamily="34" charset="0"/>
              </a:rPr>
              <a:t>mandible lengths in mm for male &amp; female golden jackals (</a:t>
            </a:r>
            <a:r>
              <a:rPr lang="en-AU" sz="1200" i="1" dirty="0" err="1">
                <a:cs typeface="Arial" panose="020B0604020202020204" pitchFamily="34" charset="0"/>
              </a:rPr>
              <a:t>Canis</a:t>
            </a:r>
            <a:r>
              <a:rPr lang="en-AU" sz="1200" i="1" dirty="0">
                <a:cs typeface="Arial" panose="020B0604020202020204" pitchFamily="34" charset="0"/>
              </a:rPr>
              <a:t> aureus</a:t>
            </a:r>
            <a:r>
              <a:rPr lang="en-AU" sz="1200" dirty="0">
                <a:cs typeface="Arial" panose="020B0604020202020204" pitchFamily="34" charset="0"/>
              </a:rPr>
              <a:t>) – </a:t>
            </a:r>
            <a:r>
              <a:rPr lang="en-AU" sz="1200" dirty="0" err="1">
                <a:cs typeface="Arial" panose="020B0604020202020204" pitchFamily="34" charset="0"/>
              </a:rPr>
              <a:t>Higham</a:t>
            </a:r>
            <a:r>
              <a:rPr lang="en-AU" sz="1200" dirty="0">
                <a:cs typeface="Arial" panose="020B0604020202020204" pitchFamily="34" charset="0"/>
              </a:rPr>
              <a:t> et al (1980)</a:t>
            </a:r>
            <a:endParaRPr lang="en-US" sz="1200" dirty="0"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06EEB7-E153-434C-A5A5-E5AD6083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46" r="8107"/>
          <a:stretch/>
        </p:blipFill>
        <p:spPr>
          <a:xfrm>
            <a:off x="8512096" y="546694"/>
            <a:ext cx="3679904" cy="291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E0A95E-04F9-2D47-AFBC-5F45D6CC3C75}"/>
              </a:ext>
            </a:extLst>
          </p:cNvPr>
          <p:cNvGrpSpPr/>
          <p:nvPr/>
        </p:nvGrpSpPr>
        <p:grpSpPr>
          <a:xfrm>
            <a:off x="3291409" y="2554667"/>
            <a:ext cx="4475874" cy="3430251"/>
            <a:chOff x="3929792" y="2475862"/>
            <a:chExt cx="4475874" cy="34302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EA1382-4FAF-3E4F-9762-4C3BE2A84795}"/>
                </a:ext>
              </a:extLst>
            </p:cNvPr>
            <p:cNvGrpSpPr/>
            <p:nvPr/>
          </p:nvGrpSpPr>
          <p:grpSpPr>
            <a:xfrm>
              <a:off x="4248727" y="3167068"/>
              <a:ext cx="3938394" cy="2739045"/>
              <a:chOff x="4248727" y="3167068"/>
              <a:chExt cx="3938394" cy="2739045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C86A1D9-8C72-4B41-A141-D4C21B9AC8E5}"/>
                  </a:ext>
                </a:extLst>
              </p:cNvPr>
              <p:cNvSpPr/>
              <p:nvPr/>
            </p:nvSpPr>
            <p:spPr>
              <a:xfrm>
                <a:off x="4248727" y="5686883"/>
                <a:ext cx="240146" cy="20591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0F56A42-629C-9242-BFC9-C3946F972057}"/>
                  </a:ext>
                </a:extLst>
              </p:cNvPr>
              <p:cNvSpPr/>
              <p:nvPr/>
            </p:nvSpPr>
            <p:spPr>
              <a:xfrm>
                <a:off x="4488873" y="5604684"/>
                <a:ext cx="240146" cy="28811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87C561D-CF0A-5749-B352-5346C4CC254C}"/>
                  </a:ext>
                </a:extLst>
              </p:cNvPr>
              <p:cNvSpPr/>
              <p:nvPr/>
            </p:nvSpPr>
            <p:spPr>
              <a:xfrm>
                <a:off x="4729019" y="5467927"/>
                <a:ext cx="240146" cy="43818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C55B49D-7B91-394D-B0B2-36BFC869AF40}"/>
                  </a:ext>
                </a:extLst>
              </p:cNvPr>
              <p:cNvSpPr/>
              <p:nvPr/>
            </p:nvSpPr>
            <p:spPr>
              <a:xfrm>
                <a:off x="5899876" y="3167068"/>
                <a:ext cx="240146" cy="273904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96A81FBC-5CD1-7D4D-B777-3C8D1967BC6D}"/>
                  </a:ext>
                </a:extLst>
              </p:cNvPr>
              <p:cNvSpPr/>
              <p:nvPr/>
            </p:nvSpPr>
            <p:spPr>
              <a:xfrm>
                <a:off x="5678205" y="3481822"/>
                <a:ext cx="240146" cy="242429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479493E-338B-334E-9F13-D8E113A1C6E4}"/>
                  </a:ext>
                </a:extLst>
              </p:cNvPr>
              <p:cNvSpPr/>
              <p:nvPr/>
            </p:nvSpPr>
            <p:spPr>
              <a:xfrm>
                <a:off x="4969165" y="4998613"/>
                <a:ext cx="240146" cy="90749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554D4160-A2C3-034D-B8F7-E723FCDF95A4}"/>
                  </a:ext>
                </a:extLst>
              </p:cNvPr>
              <p:cNvSpPr/>
              <p:nvPr/>
            </p:nvSpPr>
            <p:spPr>
              <a:xfrm>
                <a:off x="5196822" y="4248265"/>
                <a:ext cx="298415" cy="165784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CDE8BA5-F319-D646-A4A4-68D826772760}"/>
                  </a:ext>
                </a:extLst>
              </p:cNvPr>
              <p:cNvSpPr/>
              <p:nvPr/>
            </p:nvSpPr>
            <p:spPr>
              <a:xfrm>
                <a:off x="5442130" y="3850641"/>
                <a:ext cx="240146" cy="205547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7EF82AB-3D0D-DD44-B07C-BA5E14657521}"/>
                  </a:ext>
                </a:extLst>
              </p:cNvPr>
              <p:cNvSpPr/>
              <p:nvPr/>
            </p:nvSpPr>
            <p:spPr>
              <a:xfrm>
                <a:off x="6117476" y="3481822"/>
                <a:ext cx="240146" cy="242429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BBECC43-EF6B-FC4A-82E9-57DB5D818B2D}"/>
                  </a:ext>
                </a:extLst>
              </p:cNvPr>
              <p:cNvSpPr/>
              <p:nvPr/>
            </p:nvSpPr>
            <p:spPr>
              <a:xfrm>
                <a:off x="6322989" y="3167068"/>
                <a:ext cx="240146" cy="273904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2C4957E-4785-F847-A9B3-D2E3DD5F5AE4}"/>
                  </a:ext>
                </a:extLst>
              </p:cNvPr>
              <p:cNvSpPr/>
              <p:nvPr/>
            </p:nvSpPr>
            <p:spPr>
              <a:xfrm>
                <a:off x="6563406" y="4028398"/>
                <a:ext cx="240146" cy="1863149"/>
              </a:xfrm>
              <a:prstGeom prst="roundRect">
                <a:avLst>
                  <a:gd name="adj" fmla="val 1283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0B0E9F-78DB-2946-9CA9-3CC74DFA6E6A}"/>
                  </a:ext>
                </a:extLst>
              </p:cNvPr>
              <p:cNvSpPr/>
              <p:nvPr/>
            </p:nvSpPr>
            <p:spPr>
              <a:xfrm>
                <a:off x="6756946" y="3850640"/>
                <a:ext cx="240146" cy="205547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EF21812-039B-9B4B-9216-B3474BD5770D}"/>
                  </a:ext>
                </a:extLst>
              </p:cNvPr>
              <p:cNvSpPr/>
              <p:nvPr/>
            </p:nvSpPr>
            <p:spPr>
              <a:xfrm>
                <a:off x="6994667" y="4293984"/>
                <a:ext cx="240146" cy="161212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123A0C0-BFED-CA4E-AB94-A163A03A70C3}"/>
                  </a:ext>
                </a:extLst>
              </p:cNvPr>
              <p:cNvSpPr/>
              <p:nvPr/>
            </p:nvSpPr>
            <p:spPr>
              <a:xfrm>
                <a:off x="7231561" y="4755132"/>
                <a:ext cx="240146" cy="115097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3EA01950-7FB3-D64B-A966-734928171CD0}"/>
                  </a:ext>
                </a:extLst>
              </p:cNvPr>
              <p:cNvSpPr/>
              <p:nvPr/>
            </p:nvSpPr>
            <p:spPr>
              <a:xfrm>
                <a:off x="7469554" y="5208224"/>
                <a:ext cx="240146" cy="696422"/>
              </a:xfrm>
              <a:prstGeom prst="roundRect">
                <a:avLst>
                  <a:gd name="adj" fmla="val 1282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E2431FC9-A019-FA42-9ED4-0D33C5E8AE93}"/>
                  </a:ext>
                </a:extLst>
              </p:cNvPr>
              <p:cNvSpPr/>
              <p:nvPr/>
            </p:nvSpPr>
            <p:spPr>
              <a:xfrm>
                <a:off x="7706829" y="5698729"/>
                <a:ext cx="240146" cy="20591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D13311B-20A3-8643-9970-2736959F039D}"/>
                  </a:ext>
                </a:extLst>
              </p:cNvPr>
              <p:cNvSpPr/>
              <p:nvPr/>
            </p:nvSpPr>
            <p:spPr>
              <a:xfrm>
                <a:off x="7946975" y="5744448"/>
                <a:ext cx="240146" cy="16019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D5A2F-984B-304A-B21B-86E25A5CB5E6}"/>
                </a:ext>
              </a:extLst>
            </p:cNvPr>
            <p:cNvSpPr/>
            <p:nvPr/>
          </p:nvSpPr>
          <p:spPr>
            <a:xfrm>
              <a:off x="3929792" y="2475862"/>
              <a:ext cx="4475874" cy="3401121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7F0095A-7075-3645-899F-275F8DDA4480}"/>
              </a:ext>
            </a:extLst>
          </p:cNvPr>
          <p:cNvSpPr/>
          <p:nvPr/>
        </p:nvSpPr>
        <p:spPr>
          <a:xfrm>
            <a:off x="3291408" y="6011451"/>
            <a:ext cx="4475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cs typeface="Arial" panose="020B0604020202020204" pitchFamily="34" charset="0"/>
              </a:rPr>
              <a:t>mean differences (male – female) in mm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BD4658-1B5E-274C-A4B4-15D0495F7395}"/>
              </a:ext>
            </a:extLst>
          </p:cNvPr>
          <p:cNvSpPr/>
          <p:nvPr/>
        </p:nvSpPr>
        <p:spPr>
          <a:xfrm rot="-5400000">
            <a:off x="1365164" y="4041670"/>
            <a:ext cx="3489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cs typeface="Arial" panose="020B0604020202020204" pitchFamily="34" charset="0"/>
              </a:rPr>
              <a:t>frequency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F9AF67-534B-E244-88A1-06B5368EE2BB}"/>
              </a:ext>
            </a:extLst>
          </p:cNvPr>
          <p:cNvGrpSpPr/>
          <p:nvPr/>
        </p:nvGrpSpPr>
        <p:grpSpPr>
          <a:xfrm>
            <a:off x="7183440" y="4336513"/>
            <a:ext cx="486352" cy="1398011"/>
            <a:chOff x="7183440" y="4336513"/>
            <a:chExt cx="486352" cy="1398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59EBBAA-56A1-E845-8D34-74F7819D72FF}"/>
                    </a:ext>
                  </a:extLst>
                </p:cNvPr>
                <p:cNvSpPr/>
                <p:nvPr/>
              </p:nvSpPr>
              <p:spPr>
                <a:xfrm>
                  <a:off x="7183440" y="4336513"/>
                  <a:ext cx="486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59EBBAA-56A1-E845-8D34-74F7819D7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440" y="4336513"/>
                  <a:ext cx="4863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B183760C-DBDE-EB45-90A8-A28DB70C3076}"/>
                </a:ext>
              </a:extLst>
            </p:cNvPr>
            <p:cNvSpPr/>
            <p:nvPr/>
          </p:nvSpPr>
          <p:spPr>
            <a:xfrm>
              <a:off x="7331128" y="4750209"/>
              <a:ext cx="161697" cy="984315"/>
            </a:xfrm>
            <a:prstGeom prst="downArrow">
              <a:avLst>
                <a:gd name="adj1" fmla="val 39584"/>
                <a:gd name="adj2" fmla="val 8905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E853E1F-E82E-784D-B421-CDBAFA0C3CDB}"/>
              </a:ext>
            </a:extLst>
          </p:cNvPr>
          <p:cNvSpPr/>
          <p:nvPr/>
        </p:nvSpPr>
        <p:spPr>
          <a:xfrm>
            <a:off x="8592013" y="3640151"/>
            <a:ext cx="3052972" cy="26776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after 5000 randomisations</a:t>
            </a:r>
          </a:p>
          <a:p>
            <a:pPr algn="ctr"/>
            <a:endParaRPr lang="en-AU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9 randomisations &gt; D</a:t>
            </a:r>
            <a:r>
              <a:rPr lang="en-AU" baseline="-25000" dirty="0">
                <a:solidFill>
                  <a:srgbClr val="0070C0"/>
                </a:solidFill>
                <a:cs typeface="Arial" panose="020B0604020202020204" pitchFamily="34" charset="0"/>
              </a:rPr>
              <a:t>1</a:t>
            </a:r>
          </a:p>
          <a:p>
            <a:pPr algn="ctr"/>
            <a:endParaRPr lang="en-AU" baseline="-250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ctr"/>
            <a:endParaRPr lang="en-AU" baseline="-250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9/5000 = 0.0018</a:t>
            </a:r>
          </a:p>
          <a:p>
            <a:pPr algn="ctr"/>
            <a:endParaRPr lang="en-AU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0070C0"/>
                </a:solidFill>
                <a:cs typeface="Arial" panose="020B0604020202020204" pitchFamily="34" charset="0"/>
              </a:rPr>
              <a:t>prob = 0.0018 that difference between male &amp; female purely due to chance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B67671-306C-B740-8982-42DE3BF4C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0" y="2551517"/>
            <a:ext cx="1030072" cy="10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475</Words>
  <Application>Microsoft Macintosh PowerPoint</Application>
  <PresentationFormat>Widescreen</PresentationFormat>
  <Paragraphs>165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Gill Sans MT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Frederik Saltre</dc:creator>
  <cp:lastModifiedBy>Frederik Saltre</cp:lastModifiedBy>
  <cp:revision>186</cp:revision>
  <dcterms:created xsi:type="dcterms:W3CDTF">2019-05-27T05:09:59Z</dcterms:created>
  <dcterms:modified xsi:type="dcterms:W3CDTF">2021-08-31T01:04:41Z</dcterms:modified>
</cp:coreProperties>
</file>